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320" r:id="rId4"/>
    <p:sldId id="317" r:id="rId5"/>
    <p:sldId id="321" r:id="rId6"/>
    <p:sldId id="329" r:id="rId7"/>
    <p:sldId id="330" r:id="rId8"/>
    <p:sldId id="322" r:id="rId9"/>
    <p:sldId id="323" r:id="rId10"/>
    <p:sldId id="307" r:id="rId11"/>
    <p:sldId id="314" r:id="rId12"/>
    <p:sldId id="315" r:id="rId13"/>
    <p:sldId id="324" r:id="rId14"/>
    <p:sldId id="284" r:id="rId15"/>
    <p:sldId id="304" r:id="rId16"/>
    <p:sldId id="292" r:id="rId17"/>
    <p:sldId id="331" r:id="rId18"/>
    <p:sldId id="332" r:id="rId19"/>
    <p:sldId id="311" r:id="rId20"/>
    <p:sldId id="326" r:id="rId21"/>
    <p:sldId id="327" r:id="rId22"/>
    <p:sldId id="33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235630(VS.80)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thell.washington.edu/css/facilities/unix" TargetMode="External"/><Relationship Id="rId2" Type="http://schemas.openxmlformats.org/officeDocument/2006/relationships/hyperlink" Target="http://depts.washington.edu/cssuwb/wiki/connecting_to_the_linux_la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shington.edu/itconnect/connect/web-publishing/shared-hosting/sftp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Issues with </a:t>
            </a:r>
            <a:r>
              <a:rPr lang="en-US" dirty="0" err="1" smtClean="0"/>
              <a:t>OBJEct-oriented</a:t>
            </a:r>
            <a:r>
              <a:rPr lang="en-US" dirty="0" smtClean="0"/>
              <a:t> Languages</a:t>
            </a:r>
            <a:endParaRPr lang="en-US" dirty="0"/>
          </a:p>
          <a:p>
            <a:r>
              <a:rPr lang="en-US" dirty="0" smtClean="0"/>
              <a:t>Lecture 2. 141003.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Creating and running C++ from command 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Visual studio command prompt window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Create helloworld.cpp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#include 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{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  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cout</a:t>
            </a:r>
            <a:r>
              <a:rPr lang="en-US" sz="1600" dirty="0"/>
              <a:t> &lt;&lt; "Hello World. It's Me!" &lt;&lt;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   return 0;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 smtClean="0"/>
              <a:t>}</a:t>
            </a:r>
            <a:endParaRPr lang="en-US" sz="1600" dirty="0"/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16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400" dirty="0" smtClean="0"/>
              <a:t>Cl helloworld.cpp</a:t>
            </a:r>
            <a:endParaRPr lang="en-US" sz="3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400" dirty="0" smtClean="0"/>
              <a:t>Hellowworld.exe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3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u="sng" dirty="0">
                <a:hlinkClick r:id="rId2"/>
              </a:rPr>
              <a:t>http://msdn.microsoft.com/en-us/library/ms235630(VS.80).aspx</a:t>
            </a:r>
            <a:endParaRPr lang="en-US" sz="2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1600" dirty="0"/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51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Accessing Linux Lab and compiling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Good Sites for Linux access: </a:t>
            </a:r>
            <a:r>
              <a:rPr lang="en-US" sz="2800" u="sng" dirty="0">
                <a:hlinkClick r:id="rId2"/>
              </a:rPr>
              <a:t>http://</a:t>
            </a:r>
            <a:r>
              <a:rPr lang="en-US" sz="2800" u="sng" dirty="0" smtClean="0">
                <a:hlinkClick r:id="rId2"/>
              </a:rPr>
              <a:t>depts.washington.edu/cssuwb/wiki/connecting_to_the_linux_lab</a:t>
            </a:r>
            <a:endParaRPr lang="en-US" sz="2800" u="sng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www.bothell.washington.edu/css/facilities/unix</a:t>
            </a: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Install putty on your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Transfer files with </a:t>
            </a:r>
            <a:r>
              <a:rPr lang="en-US" sz="2600" dirty="0" err="1" smtClean="0"/>
              <a:t>filezilla</a:t>
            </a:r>
            <a:r>
              <a:rPr lang="en-US" sz="2600" dirty="0"/>
              <a:t>:  </a:t>
            </a:r>
            <a:r>
              <a:rPr lang="en-US" sz="2600" dirty="0">
                <a:hlinkClick r:id="rId4"/>
              </a:rPr>
              <a:t>http://www.washington.edu/itconnect/connect/web-publishing/shared-hosting/sftp</a:t>
            </a:r>
            <a:r>
              <a:rPr lang="en-US" sz="2600" dirty="0" smtClean="0">
                <a:hlinkClick r:id="rId4"/>
              </a:rPr>
              <a:t>/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Compile </a:t>
            </a:r>
            <a:r>
              <a:rPr lang="en-US" sz="2600" dirty="0"/>
              <a:t>and link all .</a:t>
            </a:r>
            <a:r>
              <a:rPr lang="en-US" sz="2600" dirty="0" err="1"/>
              <a:t>cpp</a:t>
            </a:r>
            <a:r>
              <a:rPr lang="en-US" sz="2600" dirty="0"/>
              <a:t> files (list as many .</a:t>
            </a:r>
            <a:r>
              <a:rPr lang="en-US" sz="2600" dirty="0" err="1"/>
              <a:t>cpp</a:t>
            </a:r>
            <a:r>
              <a:rPr lang="en-US" sz="2600" dirty="0"/>
              <a:t> files as you have for your program) then create an executable file called </a:t>
            </a:r>
            <a:r>
              <a:rPr lang="en-US" sz="2600" dirty="0" err="1"/>
              <a:t>a.out</a:t>
            </a:r>
            <a:r>
              <a:rPr lang="en-US" sz="2600" dirty="0"/>
              <a:t>: </a:t>
            </a:r>
          </a:p>
          <a:p>
            <a:r>
              <a:rPr lang="en-US" sz="2800" dirty="0" smtClean="0"/>
              <a:t>     g++ file1.cpp file2.cpp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Trick will in getting .h files correct</a:t>
            </a:r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u="sng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u="sng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550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stand-alone program on </a:t>
            </a:r>
            <a:r>
              <a:rPr lang="en-US" dirty="0" err="1" smtClean="0"/>
              <a:t>linux</a:t>
            </a:r>
            <a:r>
              <a:rPr lang="en-US" dirty="0" smtClean="0"/>
              <a:t>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Rational in Linux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1198" y="1876926"/>
            <a:ext cx="100667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800" b="1" dirty="0" smtClean="0"/>
              <a:t>Marc Andreessen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5768" y="3011828"/>
            <a:ext cx="6262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University of Illinois CU grad!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Author of Mosaic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Founder of </a:t>
            </a:r>
            <a:r>
              <a:rPr lang="en-US" dirty="0" err="1" smtClean="0"/>
              <a:t>NetScape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Board of directors of Facebook, eBay, HP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Venture Capitalist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Facebook, foursquare, Twitter, Pinterest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Skype</a:t>
            </a:r>
          </a:p>
        </p:txBody>
      </p:sp>
      <p:sp>
        <p:nvSpPr>
          <p:cNvPr id="3" name="AutoShape 2" descr="data:image/jpeg;base64,/9j/4AAQSkZJRgABAQEAYABgAAD/2wBDAAoHBwkHBgoJCAkLCwoMDxkQDw4ODx4WFxIZJCAmJSMgIyIoLTkwKCo2KyIjMkQyNjs9QEBAJjBGS0U+Sjk/QD3/2wBDAQsLCw8NDx0QEB09KSMpPT09PT09PT09PT09PT09PT09PT09PT09PT09PT09PT09PT09PT09PT09PT09PT09PT3/wAARCACkAI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PbRTqSgBppCQASSAAOSadWPruoC0gKnliOF9aUnZDirsz9e8Rx2sW1WYZB+7gfqa4GfVb7xBffZdOh3vjk7vlQepOOBVnUbS71u9EEbklj87k8E+30rrtH0ODRdPENuo3Hl3xy59655ytqzro0uZ2MXTPCcNgVmvJWubjrkfKi/Qd/xrQmQKvyD8KvTZAIrPkYhjWd29zt9nGK0Rnzwq2eME9aZbzNZzqxYsn16VckUHr3qlOQeMcVSZjOmmdPYai5TdDKzxj+EplR+I5rdtLtbqIOoA7Yz3rzmw1KbT7hjD8wPVD0au00KWKSBZYZVlWbMjOvQk+greLOGpCzNnJoyaWjFWZCUhp2KQikIac0U4iigCxik21Lt9qTbVDItvNcLqEj3eqzyTZ2RZB92/u/T1rvJW8qJ5MZKqWA9SBxXnSeY/2iaYZw5YdRyevSonqaUzW0KyDCS4IJJ+UEjHHsK2RBmMjFJpEOyxjLj5iMnIq3Ivyk9AK5pK7PQp6KxiXMRBPy5rKnG0ngCuklWORGPPHesPUYiCCvQnH41KRtzXM6Rug9apXC4arkowc88NjNR3UQOTVENGLMxDhhwQe1TaNrzeH9UaGRm+x3P7xQDwpPXA+ufzqG4X5zjis3V0/wBEik7q+PzrSJy1Vc9psrlLuBJI23K4yCO9WMVxvw5mllsJIycxRucDP3cgH8jzXb7a2WxxPRkW00bTUmKXFMki20VIRRQBZ20bakxRtplEJQEYbkd64nUdKksYDIjlkMjOFPY5/UV3mK57VpVmvTp8SEso3vjtWczeirpqwaW7vpsTScMRzzUWpyO0BCBQo43N3PoPU1aVPs8CRjnaKpz20dx+8lZgcYXHG0dx+Pf1Fc9zuUdDi7+ae1lKtfmLcfu/Nj8avW0F5JErNcCUfeJNY+teHturPcwrCImcsI4k24B5x7/U9q1/ClpJFIok3eVyNp5x/nmqei0YoXvqhs7hYyCMZPeqGo6jHFwzdu1anjIxQ25MGFKjnFecGVppD5jFjjJye1KKuOpLlNo30czfK351HqhH9nQ990uKz4GtZAfvRsOmehq5JDLdLp1pGm6WScgD16AfzrRLU5Zyuj074fac1toC3Eg2m45UY52jOCfzrqytRadZ/YdMtbX/AJ4xKmfcDFWdtbI429SLbRtqTFBFAiPFFPxRQBa20bakxSYplEe3msi5sFi1N7uMYaQYk77vStvbVe6szcpgSGM9NygHj8aiceZGtGfJLUzGTd7dqz71CqNtJPtWoVCE56CqF/Mixniudo9GDuzmp2UyY2ZxWxaQ7IQyJtB9q5i9vnmv/JtFLMeSQOB9a6ixhcRQeXOmSo3qW5/KlY20OU8YklMZzuP5Vx8MI35ZQcdiK67xf/x9MrHoeeeK5FZvIuQj8girjojGrZyJmtrcoVERUE9QehrovBumyXfiOxO/a0ELS7tu7o2O/TsM1ihQzAcc16Z8O9NNvpU19IBuuH2RnHIReP1YsauOrOStaMTq8UYp+KMVqcQzFIRT8UEUAR7aKkxRQBaxRinYpcUyiPFGKfikIoEc3qsjRW7lPvg8VQuWT7GrTDaTGHbnp7Vq6omLiQYyM5rnfEdrJqMEcKbgrjaxBxxXHJanqwd4plXS44bmN5omQAtj5e341Jd3kFijyERrIikh8AnPpS2eiWtpbJHCgiZR96P5fz9axNbEgYoJlcdhirRpZ23Od1zVbq/uXl8ryo5BwM5xWOkRc8k5HermotcoSuEIHFVLJZTP8zDBB7VRhJtPU0YCzSxIvzMzAKPU9BXvOnWI07TbazBB8iNUyBjJA5P55rxzwFp51PxhZJglLdjcPx0C9PzYivcMVcDkryu0iPFJipMUmKs5xmKQipMUYoAjxRT8UUAWKKq32r6fpilr+9trYf8ATWVVz+BrktU+LnhuwJW3lnvpB0EEeFz9Wx+maYzt6gu7qCxtZLm6lSGCMbmdzgAV5Hqfxm1G5UrpdlBaA9HkPmv/AEA/I1yd/r2o6sDJqN7PcMuT87nAPsOg/AVSiB7QNQi1WP7THnbIqttxgqCoZc++1lP41EVAYK4/3TXCx61N4fstA1LDSWN9p8Mdwg7Oi7dw9wpH1H0rtrO9g1O2V4XDKwyCDXJVi4yPQoTvBFe7V43+XkelcjrA3yOwHPPA7V2d2JI4ycbiOhHWuJ1SfFwxk49RUxOlyVtTlrwmVhuJBHaoMmMnB5IxT7uYPcMV6VSlnEYLP2rQ5pNXPSfhTrWj2V1cWFw4h1O7ZfLdzxIo6ID2OcnHfNer4r5U1YkS2pOAWtY2bHqef6it/RPih4l0XYgvvtcK4/dXa+YMf733h+dbJaHDP3nc+iyKMV5hpPxx0+famr6bPbHHMluwlXPrg4I/Wu+0fxHpHiCPfpOoQXOOSith1+qnkflQTY0SKTFPxRjFAhhFFONFAHydLcSSSF2Ysx6sxyT+NRqctmmE1JGK0KLKNjAq2GzCQe4qgp5xVpW+QiqRLPQ7a1OpfCq2VeXtoFnjI6/KSjj8Mr+VYWka1L4angj3yPZzxrLGzDpnqPwYMPwrd+GV6smgS29wS0NvdtG49IplAb9TmsnV9NFrpF3p19MYV0y+3jBGXjf5W2gnkhgCB6MaipHmRdKbhI7eDxDb31urIw5HrWF4jEV3atuADdQ44P8A9euT03SfEdsFKadP5LEbWdlVWB7gk4x702bWWu8wvIRtODtfI/OuX2bi7nZ7VSVinNtjyqnJHeqUtq90+zsWCn6ngf1P4VpeSJQPsqrI5O0fMOW9B3Jo1yKPTbn7BC/nPanbPIpwJLhh8+3/AGVGEH0J71pCOtzGpNWsYetXKXGpMY+UUYU+2eP8+1UT1okcvMzEg8446YpK1MBwNTQzSQSrLFI8ciHKujFWB9iORUHbNOHSmB3/AIf+Luv6UVjvnXU7cdRccSAezjn8816n4b+I+geJNkcVz9ku24+z3JCkn/ZPRvwOfavm7NLmlYD66PX6UV8/+BfiTqWiana2mo3b3GkuwidJTkwgnAZW6gDuOmM+1FKwrHDCpEI9aYKXIFaIGSITuOamEnUVVL/LxT42piZ2Pw11CGPXrrS7tgsGoRH5icYZAT/LJ/Cuf8SeIbjxNqr6lcARguEjRf4FCgD8eMk+tVbYmK+SRX8sgEh/7vv+Wa2PEnhxNIe7jsLiG+s2/wBKgmgyVKBirD0yCyg8mk+weZdS3tdR0iysU0+CLUZIm8qcID5kqsQ0ZXsTg/mPWq1yY7u4tZWjSa4nURIfLWNIyqg42KNpHPHH15FW5YLiOzv7i2Kl9Pu4r6Db12yjJx7ZWM/X61FrVzFHqNzc2ZxBG895GMYwGAjT/wAez+VFtBX1Mme4vbuFLyS6kDxW32lCGx5WJNq7cdDnnNM1AOgXcG84onDdTLINxP5HP4itK4sPKstWhYEGysbONgPd1LfqTUV3aMLK71JmjP2V2QKHB/euByPUKDgf7opMEcxIArkLyo4B9aQUsp+bHtTVNIod35pxpAaRTwfrQA4U40xTTz0pgIvU96Kap+Y/SipAlHFMckMPenU1hkZ9KsQvanI1M7ULQBM7lQGH0/Piu30GLbY29g0hkSbQ7qbYeis/PH/fpa4VzmM10vhrUGgBuZRuC2Elqv0Lqv8AJjR1ES2VxJYS6eVXcbixkhkRuhG50Q/gQh/4CKnksLa50LVLl7rbIblYEi46Rnaq88ndnJx7Hsas6jarH4q8PQIBhrK2B+rybj/6FVQQK2gtNjJXWzz7bAf6U2JE2qBzZ+LpXADm+iRsegaXA/8AHRWd4ybZeSWaqsccbxyLgcvuij6n2xx7E1t6rFj/AITW2PUX8Tfm8o/rWP4+wPEYUfw2tux+phSgDj5DmQ0opueSaUGoKHE4BpM0E5IFJQA5Tg1ITxUQPNSk5WgCPPJNFMzRSGWiKaOtP7U0itBDOnWlU0H1pB2pASnlD9K2tIh8zwjrcoPz20cbD/gUoH9KxFNbnhyXdo/iO1P/AC0so2A9dtwn/wAUaBHVQ7b/AMZ6c4PFr9jj/AeUv86pDC+FJz6azk/9+zTfCk5HjG0WTrcC0Zef9qM/0pz5/wCEVu8Af8hn/wBpGqRLNLUYt+u+OB/dlhb/AMiH/GuX+IDY8VXw/uw2yj/vwldfegDWfHB774v/AEZXCeNbj7R4lv3ByC6L/wB8xqP6VL2GtznactJRnipKHDqaQ0DpSGgBwPNOY4WmL1pzkbaBkY4opO1FIC/2pjUUVoSMFNPWiikMkStTw4cX94o+69o4Yeo3Kf5gUUUEnQ+H+PGvhn/rnbf+hVZVf+KVuj3/ALYB/wDIRooqkSauoHGu+NgOnmxf+jK8z1pi+ozsxyTK2T+NFFJ7FLczqXtRRUFi0h60UUCBetK3Q0UUDGUUUUgP/9k="/>
          <p:cNvSpPr>
            <a:spLocks noChangeAspect="1" noChangeArrowheads="1"/>
          </p:cNvSpPr>
          <p:nvPr/>
        </p:nvSpPr>
        <p:spPr bwMode="auto">
          <a:xfrm>
            <a:off x="63500" y="-746125"/>
            <a:ext cx="12954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743926"/>
            <a:ext cx="4058561" cy="266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Pointers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9300" y="1477293"/>
            <a:ext cx="8305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variables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*p, *q;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err="1" smtClean="0"/>
              <a:t>Int</a:t>
            </a:r>
            <a:r>
              <a:rPr lang="en-US" altLang="ja-JP" dirty="0" smtClean="0"/>
              <a:t> allocation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Address-of operator			p = &amp;x;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Memory cell to which P points	*p = 6;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operations			q = p;</a:t>
            </a:r>
          </a:p>
          <a:p>
            <a:pPr marL="609600" indent="-609600">
              <a:buNone/>
            </a:pPr>
            <a:endParaRPr lang="en-US" altLang="ja-JP" dirty="0" smtClean="0"/>
          </a:p>
          <a:p>
            <a:pPr marL="609600" indent="-609600"/>
            <a:endParaRPr lang="en-US" altLang="ja-JP" dirty="0" smtClean="0"/>
          </a:p>
        </p:txBody>
      </p:sp>
      <p:grpSp>
        <p:nvGrpSpPr>
          <p:cNvPr id="21510" name="Group 4"/>
          <p:cNvGrpSpPr>
            <a:grpSpLocks/>
          </p:cNvGrpSpPr>
          <p:nvPr/>
        </p:nvGrpSpPr>
        <p:grpSpPr bwMode="auto">
          <a:xfrm>
            <a:off x="2438400" y="4343401"/>
            <a:ext cx="1981200" cy="823913"/>
            <a:chOff x="768" y="2496"/>
            <a:chExt cx="1248" cy="519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2" name="Rectangle 6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3" name="Rectangle 7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4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45" name="Text Box 9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6" name="Text Box 10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1" name="Group 11"/>
          <p:cNvGrpSpPr>
            <a:grpSpLocks/>
          </p:cNvGrpSpPr>
          <p:nvPr/>
        </p:nvGrpSpPr>
        <p:grpSpPr bwMode="auto">
          <a:xfrm>
            <a:off x="5334000" y="4343401"/>
            <a:ext cx="1981200" cy="823913"/>
            <a:chOff x="768" y="2496"/>
            <a:chExt cx="1248" cy="519"/>
          </a:xfrm>
        </p:grpSpPr>
        <p:sp>
          <p:nvSpPr>
            <p:cNvPr id="21535" name="Rectangle 12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6" name="Rectangle 1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7" name="Rectangle 14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8" name="Text Box 15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9" name="Text Box 16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0" name="Text Box 17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2" name="Group 18"/>
          <p:cNvGrpSpPr>
            <a:grpSpLocks/>
          </p:cNvGrpSpPr>
          <p:nvPr/>
        </p:nvGrpSpPr>
        <p:grpSpPr bwMode="auto">
          <a:xfrm>
            <a:off x="8229600" y="4343401"/>
            <a:ext cx="1981200" cy="823913"/>
            <a:chOff x="768" y="2496"/>
            <a:chExt cx="1248" cy="519"/>
          </a:xfrm>
        </p:grpSpPr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0" name="Rectangle 20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1" name="Rectangle 21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32" name="Text Box 22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3" name="Text Box 23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34" name="Text Box 24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3" name="Group 25"/>
          <p:cNvGrpSpPr>
            <a:grpSpLocks/>
          </p:cNvGrpSpPr>
          <p:nvPr/>
        </p:nvGrpSpPr>
        <p:grpSpPr bwMode="auto">
          <a:xfrm>
            <a:off x="2438400" y="5334001"/>
            <a:ext cx="1981200" cy="823913"/>
            <a:chOff x="768" y="2496"/>
            <a:chExt cx="1248" cy="519"/>
          </a:xfrm>
        </p:grpSpPr>
        <p:sp>
          <p:nvSpPr>
            <p:cNvPr id="21523" name="Rectangle 26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4" name="Rectangle 27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5" name="Rectangle 28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26" name="Text Box 29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27" name="Text Box 30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28" name="Text Box 31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sp>
        <p:nvSpPr>
          <p:cNvPr id="21514" name="Freeform 32"/>
          <p:cNvSpPr>
            <a:spLocks/>
          </p:cNvSpPr>
          <p:nvPr/>
        </p:nvSpPr>
        <p:spPr bwMode="auto">
          <a:xfrm>
            <a:off x="5562600" y="41529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Freeform 33"/>
          <p:cNvSpPr>
            <a:spLocks/>
          </p:cNvSpPr>
          <p:nvPr/>
        </p:nvSpPr>
        <p:spPr bwMode="auto">
          <a:xfrm>
            <a:off x="2667000" y="51054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8458200" y="41148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Freeform 35"/>
          <p:cNvSpPr>
            <a:spLocks/>
          </p:cNvSpPr>
          <p:nvPr/>
        </p:nvSpPr>
        <p:spPr bwMode="auto">
          <a:xfrm>
            <a:off x="3429000" y="5562600"/>
            <a:ext cx="533400" cy="1588"/>
          </a:xfrm>
          <a:custGeom>
            <a:avLst/>
            <a:gdLst>
              <a:gd name="T0" fmla="*/ 0 w 336"/>
              <a:gd name="T1" fmla="*/ 0 h 1"/>
              <a:gd name="T2" fmla="*/ 846772500 w 336"/>
              <a:gd name="T3" fmla="*/ 0 h 1"/>
              <a:gd name="T4" fmla="*/ 0 60000 65536"/>
              <a:gd name="T5" fmla="*/ 0 60000 65536"/>
              <a:gd name="T6" fmla="*/ 0 w 336"/>
              <a:gd name="T7" fmla="*/ 0 h 1"/>
              <a:gd name="T8" fmla="*/ 336 w 3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1">
                <a:moveTo>
                  <a:pt x="0" y="0"/>
                </a:moveTo>
                <a:cubicBezTo>
                  <a:pt x="140" y="0"/>
                  <a:pt x="280" y="0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36"/>
          <p:cNvSpPr txBox="1">
            <a:spLocks noChangeArrowheads="1"/>
          </p:cNvSpPr>
          <p:nvPr/>
        </p:nvSpPr>
        <p:spPr bwMode="auto">
          <a:xfrm>
            <a:off x="198120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1</a:t>
            </a:r>
          </a:p>
        </p:txBody>
      </p:sp>
      <p:sp>
        <p:nvSpPr>
          <p:cNvPr id="21519" name="Text Box 37"/>
          <p:cNvSpPr txBox="1">
            <a:spLocks noChangeArrowheads="1"/>
          </p:cNvSpPr>
          <p:nvPr/>
        </p:nvSpPr>
        <p:spPr bwMode="auto">
          <a:xfrm>
            <a:off x="4876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3</a:t>
            </a:r>
          </a:p>
        </p:txBody>
      </p:sp>
      <p:sp>
        <p:nvSpPr>
          <p:cNvPr id="21520" name="Text Box 38"/>
          <p:cNvSpPr txBox="1">
            <a:spLocks noChangeArrowheads="1"/>
          </p:cNvSpPr>
          <p:nvPr/>
        </p:nvSpPr>
        <p:spPr bwMode="auto">
          <a:xfrm>
            <a:off x="77724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4</a:t>
            </a:r>
          </a:p>
        </p:txBody>
      </p:sp>
      <p:sp>
        <p:nvSpPr>
          <p:cNvPr id="21521" name="Text Box 39"/>
          <p:cNvSpPr txBox="1">
            <a:spLocks noChangeArrowheads="1"/>
          </p:cNvSpPr>
          <p:nvPr/>
        </p:nvSpPr>
        <p:spPr bwMode="auto">
          <a:xfrm>
            <a:off x="19812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425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Pointer C++ Examples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We’ll use a pointer .</a:t>
            </a:r>
            <a:r>
              <a:rPr lang="en-US" sz="2800" dirty="0" err="1" smtClean="0"/>
              <a:t>cpp</a:t>
            </a:r>
            <a:r>
              <a:rPr lang="en-US" sz="2800" dirty="0" smtClean="0"/>
              <a:t>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 C</a:t>
            </a:r>
            <a:r>
              <a:rPr lang="en-US" sz="2600" dirty="0" smtClean="0"/>
              <a:t>ompile with command 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Bring into VS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Play with pointers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Why does this work:   char</a:t>
            </a:r>
            <a:r>
              <a:rPr lang="en-US" sz="2800" dirty="0"/>
              <a:t>* </a:t>
            </a:r>
            <a:r>
              <a:rPr lang="en-US" sz="2800" dirty="0" err="1"/>
              <a:t>InitialInput</a:t>
            </a:r>
            <a:r>
              <a:rPr lang="en-US" sz="2800" dirty="0"/>
              <a:t> = "Adam";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1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221" y="43894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File IO</a:t>
            </a:r>
            <a:endParaRPr lang="en-US" altLang="ja-JP" sz="3200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227221" y="2462464"/>
            <a:ext cx="9144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In C:				</a:t>
            </a:r>
            <a:r>
              <a:rPr lang="en-US" altLang="en-US" sz="1400" dirty="0" smtClean="0"/>
              <a:t>		</a:t>
            </a:r>
            <a:r>
              <a:rPr lang="en-US" altLang="en-US" sz="1400" dirty="0" smtClean="0">
                <a:solidFill>
                  <a:schemeClr val="accent2"/>
                </a:solidFill>
              </a:rPr>
              <a:t>In </a:t>
            </a:r>
            <a:r>
              <a:rPr lang="en-US" altLang="en-US" sz="1400" dirty="0">
                <a:solidFill>
                  <a:schemeClr val="accent2"/>
                </a:solidFill>
              </a:rPr>
              <a:t>C++:</a:t>
            </a:r>
            <a:r>
              <a:rPr lang="en-US" altLang="en-US" sz="1400" dirty="0"/>
              <a:t>			</a:t>
            </a:r>
            <a:r>
              <a:rPr lang="en-US" altLang="en-US" sz="1400" dirty="0" smtClean="0"/>
              <a:t>		In </a:t>
            </a:r>
            <a:r>
              <a:rPr lang="en-US" altLang="en-US" sz="1400" dirty="0"/>
              <a:t>Java: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FILE *</a:t>
            </a:r>
            <a:r>
              <a:rPr lang="en-US" altLang="en-US" sz="1400" dirty="0" err="1" smtClean="0"/>
              <a:t>fp</a:t>
            </a:r>
            <a:r>
              <a:rPr lang="en-US" altLang="en-US" sz="1400" dirty="0" smtClean="0"/>
              <a:t>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		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ifstream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(“name.dat”);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import </a:t>
            </a:r>
            <a:r>
              <a:rPr lang="en-US" altLang="en-US" sz="1400" dirty="0"/>
              <a:t>java.io</a:t>
            </a:r>
            <a:r>
              <a:rPr lang="en-US" altLang="en-US" sz="1400" dirty="0" smtClean="0"/>
              <a:t>.*;</a:t>
            </a:r>
            <a:r>
              <a:rPr lang="en-US" altLang="en-US" sz="1400" dirty="0"/>
              <a:t>				</a:t>
            </a:r>
            <a:r>
              <a:rPr lang="en-US" altLang="en-US" sz="1400" dirty="0">
                <a:solidFill>
                  <a:schemeClr val="accent1"/>
                </a:solidFill>
              </a:rPr>
              <a:t>	</a:t>
            </a:r>
            <a:endParaRPr lang="en-US" altLang="en-US" sz="14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							or					</a:t>
            </a:r>
            <a:r>
              <a:rPr lang="en-US" altLang="en-US" sz="1400" dirty="0" err="1" smtClean="0"/>
              <a:t>FileInputStream</a:t>
            </a:r>
            <a:r>
              <a:rPr lang="en-US" altLang="en-US" sz="1400" dirty="0" smtClean="0"/>
              <a:t> </a:t>
            </a:r>
            <a:r>
              <a:rPr lang="en-US" altLang="en-US" sz="1400" dirty="0" err="1"/>
              <a:t>infile</a:t>
            </a:r>
            <a:r>
              <a:rPr lang="en-US" altLang="en-US" sz="1400" dirty="0"/>
              <a:t>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			</a:t>
            </a:r>
            <a:r>
              <a:rPr lang="en-US" altLang="en-US" sz="1400" dirty="0" smtClean="0"/>
              <a:t>	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istream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;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new </a:t>
            </a:r>
            <a:r>
              <a:rPr lang="en-US" altLang="en-US" sz="1400" dirty="0" err="1"/>
              <a:t>FileInputStream</a:t>
            </a:r>
            <a:r>
              <a:rPr lang="en-US" altLang="en-US" sz="1400" dirty="0"/>
              <a:t>( “name.dat”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if ((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fopen</a:t>
            </a:r>
            <a:r>
              <a:rPr lang="en-US" altLang="en-US" sz="1400" dirty="0"/>
              <a:t>( “name.dat”, “r” ))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inFile.open</a:t>
            </a:r>
            <a:r>
              <a:rPr lang="en-US" altLang="en-US" sz="1400" dirty="0">
                <a:solidFill>
                  <a:schemeClr val="accent2"/>
                </a:solidFill>
              </a:rPr>
              <a:t>(“name.dat”);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/>
              <a:t>ObjectInputStream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input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    != NULL {			</a:t>
            </a:r>
            <a:r>
              <a:rPr lang="en-US" altLang="en-US" sz="1400" dirty="0" smtClean="0"/>
              <a:t>	</a:t>
            </a:r>
            <a:r>
              <a:rPr lang="en-US" altLang="en-US" sz="1400" dirty="0" smtClean="0">
                <a:solidFill>
                  <a:schemeClr val="accent2"/>
                </a:solidFill>
              </a:rPr>
              <a:t>if </a:t>
            </a:r>
            <a:r>
              <a:rPr lang="en-US" altLang="en-US" sz="1400" dirty="0">
                <a:solidFill>
                  <a:schemeClr val="accent2"/>
                </a:solidFill>
              </a:rPr>
              <a:t>(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 ) { // true of false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new </a:t>
            </a:r>
            <a:r>
              <a:rPr lang="en-US" altLang="en-US" sz="1400" dirty="0" err="1"/>
              <a:t>ObjectInputStream</a:t>
            </a:r>
            <a:r>
              <a:rPr lang="en-US" altLang="en-US" sz="1400" dirty="0"/>
              <a:t>(  </a:t>
            </a:r>
            <a:r>
              <a:rPr lang="en-US" altLang="en-US" sz="1400" dirty="0" err="1"/>
              <a:t>infile</a:t>
            </a:r>
            <a:r>
              <a:rPr lang="en-US" altLang="en-US" sz="1400" dirty="0"/>
              <a:t>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fscanf</a:t>
            </a:r>
            <a:r>
              <a:rPr lang="en-US" altLang="en-US" sz="1400" dirty="0"/>
              <a:t>( 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, “%d”, &amp;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);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</a:rPr>
              <a:t>&gt;&gt; </a:t>
            </a:r>
            <a:r>
              <a:rPr lang="en-US" altLang="en-US" sz="1400" dirty="0" err="1">
                <a:solidFill>
                  <a:schemeClr val="accent2"/>
                </a:solidFill>
              </a:rPr>
              <a:t>i</a:t>
            </a:r>
            <a:r>
              <a:rPr lang="en-US" altLang="en-US" sz="1400" dirty="0">
                <a:solidFill>
                  <a:schemeClr val="accent2"/>
                </a:solidFill>
              </a:rPr>
              <a:t>;	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try </a:t>
            </a:r>
            <a:r>
              <a:rPr lang="en-US" altLang="en-US" sz="1400" dirty="0"/>
              <a:t>{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input.readInt</a:t>
            </a:r>
            <a:r>
              <a:rPr lang="en-US" altLang="en-US" sz="1400" dirty="0"/>
              <a:t>(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fclose</a:t>
            </a:r>
            <a:r>
              <a:rPr lang="en-US" altLang="en-US" sz="1400" dirty="0"/>
              <a:t>(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);		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inFile.close</a:t>
            </a:r>
            <a:r>
              <a:rPr lang="en-US" altLang="en-US" sz="1400" dirty="0">
                <a:solidFill>
                  <a:schemeClr val="accent2"/>
                </a:solidFill>
              </a:rPr>
              <a:t>( </a:t>
            </a:r>
            <a:r>
              <a:rPr lang="en-US" altLang="en-US" sz="1400" dirty="0" smtClean="0">
                <a:solidFill>
                  <a:schemeClr val="accent2"/>
                </a:solidFill>
              </a:rPr>
              <a:t>);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		} </a:t>
            </a:r>
            <a:r>
              <a:rPr lang="en-US" altLang="en-US" sz="1400" dirty="0"/>
              <a:t>catch ( </a:t>
            </a:r>
            <a:r>
              <a:rPr lang="en-US" altLang="en-US" sz="1400" dirty="0" err="1"/>
              <a:t>EOFException</a:t>
            </a:r>
            <a:r>
              <a:rPr lang="en-US" altLang="en-US" sz="1400" dirty="0"/>
              <a:t> e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}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		</a:t>
            </a:r>
            <a:r>
              <a:rPr lang="en-US" altLang="en-US" sz="1400" dirty="0">
                <a:solidFill>
                  <a:schemeClr val="accent2"/>
                </a:solidFill>
              </a:rPr>
              <a:t>}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			</a:t>
            </a:r>
            <a:r>
              <a:rPr lang="en-US" altLang="en-US" sz="1400" dirty="0" err="1" smtClean="0"/>
              <a:t>input.close</a:t>
            </a:r>
            <a:r>
              <a:rPr lang="en-US" altLang="en-US" sz="1400" dirty="0"/>
              <a:t>(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						</a:t>
            </a:r>
            <a:r>
              <a:rPr lang="en-US" altLang="en-US" sz="1400" dirty="0" smtClean="0"/>
              <a:t>					}	</a:t>
            </a:r>
            <a:endParaRPr lang="en-US" altLang="en-US" sz="1400" dirty="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81400" y="5486401"/>
            <a:ext cx="454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Note: for output, use ofstream.</a:t>
            </a:r>
          </a:p>
        </p:txBody>
      </p:sp>
    </p:spTree>
    <p:extLst>
      <p:ext uri="{BB962C8B-B14F-4D97-AF65-F5344CB8AC3E}">
        <p14:creationId xmlns:p14="http://schemas.microsoft.com/office/powerpoint/2010/main" val="10010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7325" y="1324070"/>
            <a:ext cx="71066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temp;</a:t>
            </a:r>
          </a:p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nn-NO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fileName = </a:t>
            </a:r>
            <a:r>
              <a:rPr lang="nn-NO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"c:\\tmp\\parts.dat"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inFile.open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temp;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temp;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temp;</a:t>
            </a:r>
          </a:p>
        </p:txBody>
      </p:sp>
    </p:spTree>
    <p:extLst>
      <p:ext uri="{BB962C8B-B14F-4D97-AF65-F5344CB8AC3E}">
        <p14:creationId xmlns:p14="http://schemas.microsoft.com/office/powerpoint/2010/main" val="28082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In-class 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Implement a team roster class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The members of a team (Players) have a first name, last name, and number</a:t>
            </a:r>
          </a:p>
        </p:txBody>
      </p:sp>
    </p:spTree>
    <p:extLst>
      <p:ext uri="{BB962C8B-B14F-4D97-AF65-F5344CB8AC3E}">
        <p14:creationId xmlns:p14="http://schemas.microsoft.com/office/powerpoint/2010/main" val="32171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Collect topics / questions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Encapsulation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Present / code snippets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.h files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Arrays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Vectors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Building from command line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Linux Box access / porting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Pointers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FileIO</a:t>
            </a:r>
            <a:endParaRPr lang="en-US" sz="24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Constructor Invocation Timing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In-class assignment:  team roster</a:t>
            </a:r>
          </a:p>
        </p:txBody>
      </p:sp>
    </p:spTree>
    <p:extLst>
      <p:ext uri="{BB962C8B-B14F-4D97-AF65-F5344CB8AC3E}">
        <p14:creationId xmlns:p14="http://schemas.microsoft.com/office/powerpoint/2010/main" val="3120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In-class 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Implement a team roster class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The members of a team (Players) have a first name, last name, and number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Use an Array as a data structure in roster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Read in players from a file Players.txt (don’t worry about bad input)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Tony Blair  14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Spiro Agnew 7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Clint Dempsey 6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    …..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835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In-class 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Implement a team roster class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The members of a team (Players) have a first name, last name, and number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Use an Array as a data structure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Read in players from a file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Tony Blair  14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Spiro Agnew 7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Clint Dempsey 6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    …..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overload &lt;&lt; so that the roster is printed out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04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In-class 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Implement a team roster class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The members of a team (Players) have a first name, last name, and number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Use an Array as a data structure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Read in players from a file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Tony Blair  14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Spiro Agnew 7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Clint Dempsey 6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    …..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overload &lt;&lt; so that the roster is printed out in alphabetical order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404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Encapsulation and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public: contract exposes functions for class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The What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Actions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Designed first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Private:  All data, helper functions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Base types like </a:t>
            </a:r>
            <a:r>
              <a:rPr lang="en-US" sz="2400" dirty="0" err="1" smtClean="0"/>
              <a:t>int</a:t>
            </a:r>
            <a:r>
              <a:rPr lang="en-US" sz="2400" dirty="0" smtClean="0"/>
              <a:t>, double, …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Arrays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Vectors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Linked Lists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Queues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Stacks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Trees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Graphs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435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example.h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 EXAMPLE_H</a:t>
            </a:r>
          </a:p>
          <a:p>
            <a:r>
              <a:rPr lang="en-US" dirty="0" smtClean="0"/>
              <a:t>#define EXAMPLE_H</a:t>
            </a:r>
          </a:p>
          <a:p>
            <a:endParaRPr lang="en-US" dirty="0"/>
          </a:p>
          <a:p>
            <a:r>
              <a:rPr lang="en-US" dirty="0" smtClean="0"/>
              <a:t>Full .h file</a:t>
            </a:r>
          </a:p>
          <a:p>
            <a:endParaRPr lang="en-US" dirty="0"/>
          </a:p>
          <a:p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Arrays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881035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Arrays:  reservation and construction of indexed set of objects or built-in types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x=5;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arr1[100]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arr2[3] = {34, 7, 34};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char cArr1[7];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char cArr2[10][5];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arr1[x] = 32;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arr2[0] = arr1[x];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cArr2[3][3] = ‘a’;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Arrays v Pointers (following are equivalent)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 void Foo(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[]) {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void Foo(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arr</a:t>
            </a:r>
            <a:r>
              <a:rPr lang="en-US" dirty="0" smtClean="0"/>
              <a:t>) {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4546" y="2580794"/>
            <a:ext cx="5550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</a:t>
            </a:r>
            <a:r>
              <a:rPr lang="en-US" dirty="0" err="1" smtClean="0"/>
              <a:t>arrFoo</a:t>
            </a:r>
            <a:r>
              <a:rPr lang="en-US" dirty="0" smtClean="0"/>
              <a:t>[200];  //default constructors run</a:t>
            </a:r>
          </a:p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*</a:t>
            </a:r>
            <a:r>
              <a:rPr lang="en-US" dirty="0" err="1" smtClean="0"/>
              <a:t>pFoo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pFoo</a:t>
            </a:r>
            <a:r>
              <a:rPr lang="en-US" dirty="0" smtClean="0"/>
              <a:t> = </a:t>
            </a:r>
            <a:r>
              <a:rPr lang="en-US" dirty="0" err="1" smtClean="0"/>
              <a:t>arrFoo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arrFoo</a:t>
            </a:r>
            <a:r>
              <a:rPr lang="en-US" dirty="0" smtClean="0"/>
              <a:t>[54] = 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pFoo</a:t>
            </a:r>
            <a:r>
              <a:rPr lang="en-US" dirty="0" smtClean="0"/>
              <a:t> = &amp;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which reverses an integer array</a:t>
            </a:r>
          </a:p>
          <a:p>
            <a:r>
              <a:rPr lang="en-US" dirty="0" smtClean="0"/>
              <a:t>Write a function which prints out an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6674" y="1460417"/>
            <a:ext cx="4992688" cy="4024312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void </a:t>
            </a:r>
            <a:r>
              <a:rPr lang="en-US" sz="8000" dirty="0" err="1"/>
              <a:t>PrintArray</a:t>
            </a:r>
            <a:r>
              <a:rPr lang="en-US" sz="8000" dirty="0"/>
              <a:t>(</a:t>
            </a:r>
            <a:r>
              <a:rPr lang="en-US" sz="8000" dirty="0" err="1"/>
              <a:t>int</a:t>
            </a:r>
            <a:r>
              <a:rPr lang="en-US" sz="8000" dirty="0"/>
              <a:t> [], </a:t>
            </a:r>
            <a:r>
              <a:rPr lang="en-US" sz="8000" dirty="0" err="1"/>
              <a:t>int</a:t>
            </a:r>
            <a:r>
              <a:rPr lang="en-US" sz="8000" dirty="0"/>
              <a:t> );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/>
              <a:t>void </a:t>
            </a:r>
            <a:r>
              <a:rPr lang="en-US" sz="8000" dirty="0" err="1"/>
              <a:t>ReverseArray</a:t>
            </a:r>
            <a:r>
              <a:rPr lang="en-US" sz="8000" dirty="0"/>
              <a:t>(</a:t>
            </a:r>
            <a:r>
              <a:rPr lang="en-US" sz="8000" dirty="0" err="1"/>
              <a:t>int</a:t>
            </a:r>
            <a:r>
              <a:rPr lang="en-US" sz="8000" dirty="0"/>
              <a:t> *, </a:t>
            </a:r>
            <a:r>
              <a:rPr lang="en-US" sz="8000" dirty="0" err="1"/>
              <a:t>int</a:t>
            </a:r>
            <a:r>
              <a:rPr lang="en-US" sz="8000" dirty="0"/>
              <a:t>);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err="1"/>
              <a:t>int</a:t>
            </a:r>
            <a:r>
              <a:rPr lang="en-US" sz="8000" dirty="0"/>
              <a:t> _</a:t>
            </a:r>
            <a:r>
              <a:rPr lang="en-US" sz="8000" dirty="0" err="1"/>
              <a:t>tmain</a:t>
            </a:r>
            <a:r>
              <a:rPr lang="en-US" sz="8000" dirty="0"/>
              <a:t>(</a:t>
            </a:r>
            <a:r>
              <a:rPr lang="en-US" sz="8000" dirty="0" err="1"/>
              <a:t>int</a:t>
            </a:r>
            <a:r>
              <a:rPr lang="en-US" sz="8000" dirty="0"/>
              <a:t> </a:t>
            </a:r>
            <a:r>
              <a:rPr lang="en-US" sz="8000" dirty="0" err="1"/>
              <a:t>argc</a:t>
            </a:r>
            <a:r>
              <a:rPr lang="en-US" sz="8000" dirty="0"/>
              <a:t>, _TCHAR* </a:t>
            </a:r>
            <a:r>
              <a:rPr lang="en-US" sz="8000" dirty="0" err="1"/>
              <a:t>argv</a:t>
            </a:r>
            <a:r>
              <a:rPr lang="en-US" sz="8000" dirty="0"/>
              <a:t>[])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/>
              <a:t>{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/>
              <a:t>   </a:t>
            </a:r>
            <a:r>
              <a:rPr lang="en-US" sz="8000" dirty="0" err="1" smtClean="0"/>
              <a:t>int</a:t>
            </a:r>
            <a:r>
              <a:rPr lang="en-US" sz="8000" dirty="0" smtClean="0"/>
              <a:t> </a:t>
            </a:r>
            <a:r>
              <a:rPr lang="en-US" sz="8000" dirty="0"/>
              <a:t>arr1[6] = { 0, 1, 3, 6, 8, 9 };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/>
              <a:t>   </a:t>
            </a:r>
            <a:r>
              <a:rPr lang="en-US" sz="8000" dirty="0" err="1" smtClean="0"/>
              <a:t>PrintArray</a:t>
            </a:r>
            <a:r>
              <a:rPr lang="en-US" sz="8000" dirty="0" smtClean="0"/>
              <a:t>(arr1</a:t>
            </a:r>
            <a:r>
              <a:rPr lang="en-US" sz="8000" dirty="0"/>
              <a:t>, 6);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/>
              <a:t>   </a:t>
            </a:r>
            <a:r>
              <a:rPr lang="en-US" sz="8000" dirty="0" err="1" smtClean="0"/>
              <a:t>ReverseArray</a:t>
            </a:r>
            <a:r>
              <a:rPr lang="en-US" sz="8000" dirty="0" smtClean="0"/>
              <a:t>(arr1</a:t>
            </a:r>
            <a:r>
              <a:rPr lang="en-US" sz="8000" dirty="0"/>
              <a:t>, 6);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/>
              <a:t>   </a:t>
            </a:r>
            <a:r>
              <a:rPr lang="en-US" sz="8000" dirty="0" err="1" smtClean="0"/>
              <a:t>cout</a:t>
            </a:r>
            <a:r>
              <a:rPr lang="en-US" sz="8000" dirty="0" smtClean="0"/>
              <a:t> </a:t>
            </a:r>
            <a:r>
              <a:rPr lang="en-US" sz="8000" dirty="0"/>
              <a:t>&lt;&lt; </a:t>
            </a:r>
            <a:r>
              <a:rPr lang="en-US" sz="8000" dirty="0" err="1"/>
              <a:t>endl</a:t>
            </a:r>
            <a:r>
              <a:rPr lang="en-US" sz="8000" dirty="0"/>
              <a:t> &lt;&lt; "Reversed: " &lt;&lt; </a:t>
            </a:r>
            <a:r>
              <a:rPr lang="en-US" sz="8000" dirty="0" err="1"/>
              <a:t>endl</a:t>
            </a:r>
            <a:r>
              <a:rPr lang="en-US" sz="8000" dirty="0"/>
              <a:t>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/>
              <a:t>   </a:t>
            </a:r>
            <a:r>
              <a:rPr lang="en-US" sz="8000" dirty="0" err="1" smtClean="0"/>
              <a:t>PrintArray</a:t>
            </a:r>
            <a:r>
              <a:rPr lang="en-US" sz="8000" dirty="0" smtClean="0"/>
              <a:t>(arr1</a:t>
            </a:r>
            <a:r>
              <a:rPr lang="en-US" sz="8000" dirty="0"/>
              <a:t>, 6);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/>
              <a:t>return 0;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/>
              <a:t>}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6464969" y="898358"/>
            <a:ext cx="5063437" cy="52445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void </a:t>
            </a:r>
            <a:r>
              <a:rPr lang="en-US" dirty="0" err="1"/>
              <a:t>ReverseArray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*array, </a:t>
            </a:r>
            <a:r>
              <a:rPr lang="en-US" dirty="0" err="1"/>
              <a:t>int</a:t>
            </a:r>
            <a:r>
              <a:rPr lang="en-US" dirty="0"/>
              <a:t> length)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{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length / 2;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{</a:t>
            </a:r>
            <a:endParaRPr lang="en-US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temp = array[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array[</a:t>
            </a:r>
            <a:r>
              <a:rPr lang="en-US" dirty="0" err="1" smtClean="0"/>
              <a:t>i</a:t>
            </a:r>
            <a:r>
              <a:rPr lang="en-US" dirty="0"/>
              <a:t>] = array[length - 1 - 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array[length </a:t>
            </a:r>
            <a:r>
              <a:rPr lang="en-US" dirty="0"/>
              <a:t>- 1 - </a:t>
            </a:r>
            <a:r>
              <a:rPr lang="en-US" dirty="0" err="1"/>
              <a:t>i</a:t>
            </a:r>
            <a:r>
              <a:rPr lang="en-US" dirty="0"/>
              <a:t>] = temp;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}</a:t>
            </a:r>
            <a:endParaRPr lang="en-US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  <a:endParaRPr lang="en-US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void </a:t>
            </a:r>
            <a:r>
              <a:rPr lang="en-US" dirty="0" err="1"/>
              <a:t>PrintArray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array[], </a:t>
            </a:r>
            <a:r>
              <a:rPr lang="en-US" dirty="0" err="1"/>
              <a:t>int</a:t>
            </a:r>
            <a:r>
              <a:rPr lang="en-US" dirty="0"/>
              <a:t> length)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{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length;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{</a:t>
            </a:r>
            <a:endParaRPr lang="en-US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"array[" &lt;&lt; </a:t>
            </a:r>
            <a:r>
              <a:rPr lang="en-US" dirty="0" err="1"/>
              <a:t>i</a:t>
            </a:r>
            <a:r>
              <a:rPr lang="en-US" dirty="0"/>
              <a:t> &lt;&lt; "] = " &lt;&lt; array[</a:t>
            </a:r>
            <a:r>
              <a:rPr lang="en-US" dirty="0" err="1"/>
              <a:t>i</a:t>
            </a:r>
            <a:r>
              <a:rPr lang="en-US" dirty="0"/>
              <a:t>]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}</a:t>
            </a:r>
            <a:endParaRPr lang="en-US" dirty="0"/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Vectors 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39905" y="1598861"/>
            <a:ext cx="804579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500070"/>
                </a:solidFill>
                <a:effectLst/>
                <a:latin typeface="Arial" panose="020B0604020202020204" pitchFamily="34" charset="0"/>
              </a:rPr>
              <a:t>#include &lt;vector&gt;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i="1" dirty="0" smtClean="0">
                <a:solidFill>
                  <a:srgbClr val="500070"/>
                </a:solidFill>
                <a:latin typeface="Arial" panose="020B0604020202020204" pitchFamily="34" charset="0"/>
              </a:rPr>
              <a:t>Using namespace </a:t>
            </a:r>
            <a:r>
              <a:rPr lang="en-US" altLang="en-US" sz="1800" i="1" dirty="0" err="1" smtClean="0">
                <a:solidFill>
                  <a:srgbClr val="500070"/>
                </a:solidFill>
                <a:latin typeface="Arial" panose="020B0604020202020204" pitchFamily="34" charset="0"/>
              </a:rPr>
              <a:t>std</a:t>
            </a:r>
            <a:r>
              <a:rPr lang="en-US" altLang="en-US" sz="1800" i="1" dirty="0" smtClean="0">
                <a:solidFill>
                  <a:srgbClr val="500070"/>
                </a:solidFill>
                <a:latin typeface="Arial" panose="020B0604020202020204" pitchFamily="34" charset="0"/>
              </a:rPr>
              <a:t>;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vector&lt;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 first;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// empty vector of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ints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vector&lt;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 second (4,100);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// four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ints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 with value 100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vector&lt;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 third 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second.begin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(),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second.end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());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// iterating through second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v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ector&lt;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 fourth (third);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// a copy of third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lang="en-US" altLang="en-US" sz="1800" i="1" dirty="0">
              <a:solidFill>
                <a:srgbClr val="007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dirty="0" smtClean="0">
                <a:ln>
                  <a:noFill/>
                </a:ln>
                <a:solidFill>
                  <a:srgbClr val="007000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myints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[] = {16,2,77,29};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vector&lt;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 fifth 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myints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myints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+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sizeof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myints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/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sizeof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rgbClr val="0000B0"/>
                </a:solidFill>
                <a:effectLst/>
                <a:latin typeface="Arial" panose="020B0604020202020204" pitchFamily="34" charset="0"/>
              </a:rPr>
              <a:t>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);</a:t>
            </a:r>
            <a:endParaRPr lang="en-US" altLang="en-US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for (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=0;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&lt;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second.size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();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++)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{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</a:t>
            </a:r>
            <a:r>
              <a:rPr kumimoji="0" lang="en-US" alt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cout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&lt;&lt; second.at(2);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aseline="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1800" baseline="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cout</a:t>
            </a:r>
            <a:r>
              <a:rPr lang="en-US" altLang="en-US" sz="1800" baseline="0" dirty="0" smtClean="0">
                <a:solidFill>
                  <a:schemeClr val="tx1"/>
                </a:solidFill>
                <a:latin typeface="Arial" panose="020B0604020202020204" pitchFamily="34" charset="0"/>
              </a:rPr>
              <a:t> &lt;&lt; second[2];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second.push_back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(56);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temp =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second.pop_back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Excellent data structure choice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Fast, safe-access, good memory characteristics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Built on dynamic array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Templatized</a:t>
            </a:r>
            <a:r>
              <a:rPr lang="en-US" sz="2800" dirty="0" smtClean="0"/>
              <a:t> so that </a:t>
            </a:r>
          </a:p>
          <a:p>
            <a:pPr marL="0" indent="0">
              <a:buNone/>
            </a:pPr>
            <a:r>
              <a:rPr lang="en-US" sz="2800" dirty="0" smtClean="0"/>
              <a:t>         vector&lt;</a:t>
            </a:r>
            <a:r>
              <a:rPr lang="en-US" sz="2800" dirty="0" err="1" smtClean="0"/>
              <a:t>myFooClass</a:t>
            </a:r>
            <a:r>
              <a:rPr lang="en-US" sz="2800" dirty="0" smtClean="0"/>
              <a:t>&gt; </a:t>
            </a:r>
            <a:r>
              <a:rPr lang="en-US" sz="2800" dirty="0" err="1" smtClean="0"/>
              <a:t>vFoo</a:t>
            </a:r>
            <a:r>
              <a:rPr lang="en-US" sz="2800" dirty="0" smtClean="0"/>
              <a:t>(4);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04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11719</TotalTime>
  <Words>1046</Words>
  <Application>Microsoft Office PowerPoint</Application>
  <PresentationFormat>Widescreen</PresentationFormat>
  <Paragraphs>252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Consolas</vt:lpstr>
      <vt:lpstr>Times New Roman</vt:lpstr>
      <vt:lpstr>Retrospect</vt:lpstr>
      <vt:lpstr>CSS 332</vt:lpstr>
      <vt:lpstr>Today’s Agenda</vt:lpstr>
      <vt:lpstr>Encapsulation and Data</vt:lpstr>
      <vt:lpstr>example.h</vt:lpstr>
      <vt:lpstr>Arrays </vt:lpstr>
      <vt:lpstr>Array Example</vt:lpstr>
      <vt:lpstr>PowerPoint Presentation</vt:lpstr>
      <vt:lpstr>Vectors </vt:lpstr>
      <vt:lpstr>Vectors</vt:lpstr>
      <vt:lpstr>Creating and running C++ from command line</vt:lpstr>
      <vt:lpstr>Accessing Linux Lab and compiling </vt:lpstr>
      <vt:lpstr>Build a stand-alone program on linux box</vt:lpstr>
      <vt:lpstr>Let’s build Rational in Linux Lab</vt:lpstr>
      <vt:lpstr>Computer Scientist of the week</vt:lpstr>
      <vt:lpstr>Pointers</vt:lpstr>
      <vt:lpstr>Pointer C++ Examples</vt:lpstr>
      <vt:lpstr>File IO</vt:lpstr>
      <vt:lpstr>PowerPoint Presentation</vt:lpstr>
      <vt:lpstr>Today’s In-class Assignment</vt:lpstr>
      <vt:lpstr>Today’s In-class Assignment</vt:lpstr>
      <vt:lpstr>Today’s In-class Assignment</vt:lpstr>
      <vt:lpstr>Today’s In-class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104</cp:revision>
  <dcterms:created xsi:type="dcterms:W3CDTF">2014-09-04T12:46:47Z</dcterms:created>
  <dcterms:modified xsi:type="dcterms:W3CDTF">2014-10-09T17:51:36Z</dcterms:modified>
</cp:coreProperties>
</file>